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1" r:id="rId1"/>
  </p:sldMasterIdLst>
  <p:notesMasterIdLst>
    <p:notesMasterId r:id="rId19"/>
  </p:notesMasterIdLst>
  <p:handoutMasterIdLst>
    <p:handoutMasterId r:id="rId20"/>
  </p:handoutMasterIdLst>
  <p:sldIdLst>
    <p:sldId id="256" r:id="rId2"/>
    <p:sldId id="257" r:id="rId3"/>
    <p:sldId id="261" r:id="rId4"/>
    <p:sldId id="258" r:id="rId5"/>
    <p:sldId id="262" r:id="rId6"/>
    <p:sldId id="275" r:id="rId7"/>
    <p:sldId id="263" r:id="rId8"/>
    <p:sldId id="260" r:id="rId9"/>
    <p:sldId id="264" r:id="rId10"/>
    <p:sldId id="267" r:id="rId11"/>
    <p:sldId id="269" r:id="rId12"/>
    <p:sldId id="270" r:id="rId13"/>
    <p:sldId id="271" r:id="rId14"/>
    <p:sldId id="272" r:id="rId15"/>
    <p:sldId id="273" r:id="rId16"/>
    <p:sldId id="274" r:id="rId17"/>
    <p:sldId id="265" r:id="rId18"/>
  </p:sldIdLst>
  <p:sldSz cx="9144000" cy="6858000" type="screen4x3"/>
  <p:notesSz cx="6858000" cy="9236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6" d="100"/>
          <a:sy n="56" d="100"/>
        </p:scale>
        <p:origin x="-123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1"/>
            <a:ext cx="2971800" cy="4622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188419" name="Rectangle 3"/>
          <p:cNvSpPr>
            <a:spLocks noGrp="1" noChangeArrowheads="1"/>
          </p:cNvSpPr>
          <p:nvPr>
            <p:ph type="dt" sz="quarter" idx="1"/>
          </p:nvPr>
        </p:nvSpPr>
        <p:spPr bwMode="auto">
          <a:xfrm>
            <a:off x="3884613" y="1"/>
            <a:ext cx="2971800" cy="4622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188420" name="Rectangle 4"/>
          <p:cNvSpPr>
            <a:spLocks noGrp="1" noChangeArrowheads="1"/>
          </p:cNvSpPr>
          <p:nvPr>
            <p:ph type="ftr" sz="quarter" idx="2"/>
          </p:nvPr>
        </p:nvSpPr>
        <p:spPr bwMode="auto">
          <a:xfrm>
            <a:off x="0" y="8772279"/>
            <a:ext cx="2971800" cy="4622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188421" name="Rectangle 5"/>
          <p:cNvSpPr>
            <a:spLocks noGrp="1" noChangeArrowheads="1"/>
          </p:cNvSpPr>
          <p:nvPr>
            <p:ph type="sldNum" sz="quarter" idx="3"/>
          </p:nvPr>
        </p:nvSpPr>
        <p:spPr bwMode="auto">
          <a:xfrm>
            <a:off x="3884613" y="8772279"/>
            <a:ext cx="2971800" cy="4622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00B9C17-4640-4822-B85F-B9FA71DB2218}" type="slidenum">
              <a:rPr lang="en-US"/>
              <a:pPr>
                <a:defRPr/>
              </a:pPr>
              <a:t>‹#›</a:t>
            </a:fld>
            <a:endParaRPr lang="en-US"/>
          </a:p>
        </p:txBody>
      </p:sp>
    </p:spTree>
    <p:extLst>
      <p:ext uri="{BB962C8B-B14F-4D97-AF65-F5344CB8AC3E}">
        <p14:creationId xmlns:p14="http://schemas.microsoft.com/office/powerpoint/2010/main" val="122559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1"/>
            <a:ext cx="2971800" cy="4622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152579" name="Rectangle 3"/>
          <p:cNvSpPr>
            <a:spLocks noGrp="1" noChangeArrowheads="1"/>
          </p:cNvSpPr>
          <p:nvPr>
            <p:ph type="dt" idx="1"/>
          </p:nvPr>
        </p:nvSpPr>
        <p:spPr bwMode="auto">
          <a:xfrm>
            <a:off x="3884613" y="1"/>
            <a:ext cx="2971800" cy="4622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20775" y="692150"/>
            <a:ext cx="4618038" cy="3463925"/>
          </a:xfrm>
          <a:prstGeom prst="rect">
            <a:avLst/>
          </a:prstGeom>
          <a:noFill/>
          <a:ln w="9525">
            <a:solidFill>
              <a:srgbClr val="000000"/>
            </a:solidFill>
            <a:miter lim="800000"/>
            <a:headEnd/>
            <a:tailEnd/>
          </a:ln>
        </p:spPr>
      </p:sp>
      <p:sp>
        <p:nvSpPr>
          <p:cNvPr id="152581" name="Rectangle 5"/>
          <p:cNvSpPr>
            <a:spLocks noGrp="1" noChangeArrowheads="1"/>
          </p:cNvSpPr>
          <p:nvPr>
            <p:ph type="body" sz="quarter" idx="3"/>
          </p:nvPr>
        </p:nvSpPr>
        <p:spPr bwMode="auto">
          <a:xfrm>
            <a:off x="685800" y="4387734"/>
            <a:ext cx="5486400" cy="4155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2582" name="Rectangle 6"/>
          <p:cNvSpPr>
            <a:spLocks noGrp="1" noChangeArrowheads="1"/>
          </p:cNvSpPr>
          <p:nvPr>
            <p:ph type="ftr" sz="quarter" idx="4"/>
          </p:nvPr>
        </p:nvSpPr>
        <p:spPr bwMode="auto">
          <a:xfrm>
            <a:off x="0" y="8772279"/>
            <a:ext cx="2971800" cy="4622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152583" name="Rectangle 7"/>
          <p:cNvSpPr>
            <a:spLocks noGrp="1" noChangeArrowheads="1"/>
          </p:cNvSpPr>
          <p:nvPr>
            <p:ph type="sldNum" sz="quarter" idx="5"/>
          </p:nvPr>
        </p:nvSpPr>
        <p:spPr bwMode="auto">
          <a:xfrm>
            <a:off x="3884613" y="8772279"/>
            <a:ext cx="2971800" cy="4622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4339339-E159-4B2B-B938-34A99A7FD917}" type="slidenum">
              <a:rPr lang="en-US"/>
              <a:pPr>
                <a:defRPr/>
              </a:pPr>
              <a:t>‹#›</a:t>
            </a:fld>
            <a:endParaRPr lang="en-US"/>
          </a:p>
        </p:txBody>
      </p:sp>
    </p:spTree>
    <p:extLst>
      <p:ext uri="{BB962C8B-B14F-4D97-AF65-F5344CB8AC3E}">
        <p14:creationId xmlns:p14="http://schemas.microsoft.com/office/powerpoint/2010/main" val="1745514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29D33F3-C154-41FC-BC1D-61F072FCC4C5}" type="slidenum">
              <a:rPr lang="en-US"/>
              <a:pPr/>
              <a:t>1</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5925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F529CA4-BF31-4D71-A6CC-8C51FA20A69C}" type="slidenum">
              <a:rPr lang="en-US" smtClean="0"/>
              <a:pPr/>
              <a:t>10</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4660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C4DD510-70FB-4EF0-AC76-7A6CA2E80000}" type="slidenum">
              <a:rPr lang="en-US" smtClean="0"/>
              <a:pPr/>
              <a:t>11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7025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467E980-1CA1-48AB-9214-9E38D4A646E6}" type="slidenum">
              <a:rPr lang="en-US" smtClean="0"/>
              <a:pPr/>
              <a:t>12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5785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1C06F-CAE5-4A28-8D04-E025B2298809}" type="slidenum">
              <a:rPr lang="en-US"/>
              <a:pPr/>
              <a:t>13</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4864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288DD-0326-41D9-9AE5-3AA05780A808}" type="slidenum">
              <a:rPr lang="en-US"/>
              <a:pPr/>
              <a:t>14</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0842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07B61-37F2-4241-B9B2-AD803166377B}" type="slidenum">
              <a:rPr lang="en-US"/>
              <a:pPr/>
              <a:t>15</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45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467E980-1CA1-48AB-9214-9E38D4A646E6}" type="slidenum">
              <a:rPr lang="en-US" smtClean="0"/>
              <a:pPr/>
              <a:t>16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26018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ED849F5-36C9-4365-9E30-1271D1C9D19A}" type="slidenum">
              <a:rPr lang="en-US"/>
              <a:pPr/>
              <a:t>17</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2032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6C2081A-E472-4643-B6F8-B6D445D40D80}" type="slidenum">
              <a:rPr lang="en-US"/>
              <a:pPr/>
              <a:t>2</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57281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1C1F7AA-4E7E-441A-8D42-ABB4FEE54AF6}" type="slidenum">
              <a:rPr lang="en-US"/>
              <a:pPr/>
              <a:t>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7198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9D08125-3976-4717-83A0-1BA31F06ACF8}" type="slidenum">
              <a:rPr lang="en-US"/>
              <a:pPr/>
              <a:t>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8219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4D95BF6-1C47-4851-860E-816780AB8B29}" type="slidenum">
              <a:rPr lang="en-US"/>
              <a:pPr/>
              <a:t>5</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2230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F3D7DF0-C310-4B82-A258-51D6F91B87CD}" type="slidenum">
              <a:rPr lang="en-US"/>
              <a:pPr/>
              <a:t>6</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4198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75CA2A2-891D-4FC6-B284-10F71BC4B2FF}" type="slidenum">
              <a:rPr lang="en-US"/>
              <a:pPr/>
              <a:t>7</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0701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3C4F201-A4E1-498F-B575-A3017F500284}" type="slidenum">
              <a:rPr lang="en-US"/>
              <a:pPr/>
              <a:t>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9824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A0C6FBA-AC17-46F4-BAD9-D634DBC0DE8A}" type="slidenum">
              <a:rPr lang="en-US"/>
              <a:pPr/>
              <a:t>9</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21774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eaLnBrk="1" hangingPunct="1">
                <a:defRPr/>
              </a:pPr>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pic>
        <p:nvPicPr>
          <p:cNvPr id="10" name="Picture 13" descr="shield"/>
          <p:cNvPicPr>
            <a:picLocks noChangeAspect="1" noChangeArrowheads="1"/>
          </p:cNvPicPr>
          <p:nvPr userDrawn="1"/>
        </p:nvPicPr>
        <p:blipFill>
          <a:blip r:embed="rId2" cstate="print"/>
          <a:srcRect/>
          <a:stretch>
            <a:fillRect/>
          </a:stretch>
        </p:blipFill>
        <p:spPr bwMode="auto">
          <a:xfrm>
            <a:off x="8153400" y="152400"/>
            <a:ext cx="828675" cy="1219200"/>
          </a:xfrm>
          <a:prstGeom prst="rect">
            <a:avLst/>
          </a:prstGeom>
          <a:noFill/>
          <a:ln w="9525">
            <a:noFill/>
            <a:miter lim="800000"/>
            <a:headEnd/>
            <a:tailEnd/>
          </a:ln>
        </p:spPr>
      </p:pic>
      <p:pic>
        <p:nvPicPr>
          <p:cNvPr id="11" name="Picture 14" descr="shield"/>
          <p:cNvPicPr>
            <a:picLocks noChangeAspect="1" noChangeArrowheads="1"/>
          </p:cNvPicPr>
          <p:nvPr userDrawn="1"/>
        </p:nvPicPr>
        <p:blipFill>
          <a:blip r:embed="rId2" cstate="print"/>
          <a:srcRect/>
          <a:stretch>
            <a:fillRect/>
          </a:stretch>
        </p:blipFill>
        <p:spPr bwMode="auto">
          <a:xfrm>
            <a:off x="152400" y="152400"/>
            <a:ext cx="828675" cy="1219200"/>
          </a:xfrm>
          <a:prstGeom prst="rect">
            <a:avLst/>
          </a:prstGeom>
          <a:noFill/>
          <a:ln w="9525">
            <a:noFill/>
            <a:miter lim="800000"/>
            <a:headEnd/>
            <a:tailEnd/>
          </a:ln>
        </p:spPr>
      </p:pic>
      <p:sp>
        <p:nvSpPr>
          <p:cNvPr id="18637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18638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2" name="Rectangle 9"/>
          <p:cNvSpPr>
            <a:spLocks noGrp="1" noChangeArrowheads="1"/>
          </p:cNvSpPr>
          <p:nvPr>
            <p:ph type="dt" sz="quarter" idx="10"/>
          </p:nvPr>
        </p:nvSpPr>
        <p:spPr/>
        <p:txBody>
          <a:bodyPr/>
          <a:lstStyle>
            <a:lvl1pPr>
              <a:defRPr smtClean="0">
                <a:solidFill>
                  <a:schemeClr val="bg1"/>
                </a:solidFill>
              </a:defRPr>
            </a:lvl1pPr>
          </a:lstStyle>
          <a:p>
            <a:pPr>
              <a:defRPr/>
            </a:pPr>
            <a:endParaRPr lang="en-US"/>
          </a:p>
        </p:txBody>
      </p:sp>
      <p:sp>
        <p:nvSpPr>
          <p:cNvPr id="13" name="Rectangle 10"/>
          <p:cNvSpPr>
            <a:spLocks noGrp="1" noChangeArrowheads="1"/>
          </p:cNvSpPr>
          <p:nvPr>
            <p:ph type="ftr" sz="quarter" idx="11"/>
          </p:nvPr>
        </p:nvSpPr>
        <p:spPr/>
        <p:txBody>
          <a:bodyPr/>
          <a:lstStyle>
            <a:lvl1pPr algn="r">
              <a:defRPr smtClean="0"/>
            </a:lvl1pPr>
          </a:lstStyle>
          <a:p>
            <a:pPr>
              <a:defRPr/>
            </a:pPr>
            <a:r>
              <a:rPr lang="en-US" dirty="0"/>
              <a:t>College at Brockport                             Army ROTC                                       (585) </a:t>
            </a:r>
            <a:r>
              <a:rPr lang="en-US" dirty="0" smtClean="0"/>
              <a:t>395-2769</a:t>
            </a:r>
            <a:endParaRPr lang="en-US" dirty="0"/>
          </a:p>
        </p:txBody>
      </p:sp>
      <p:sp>
        <p:nvSpPr>
          <p:cNvPr id="14" name="Rectangle 11"/>
          <p:cNvSpPr>
            <a:spLocks noGrp="1" noChangeArrowheads="1"/>
          </p:cNvSpPr>
          <p:nvPr>
            <p:ph type="sldNum" sz="quarter" idx="12"/>
          </p:nvPr>
        </p:nvSpPr>
        <p:spPr>
          <a:xfrm>
            <a:off x="76200" y="6248400"/>
            <a:ext cx="587375" cy="488950"/>
          </a:xfrm>
        </p:spPr>
        <p:txBody>
          <a:bodyPr anchorCtr="0"/>
          <a:lstStyle>
            <a:lvl1pPr>
              <a:defRPr smtClean="0"/>
            </a:lvl1pPr>
          </a:lstStyle>
          <a:p>
            <a:pPr>
              <a:defRPr/>
            </a:pPr>
            <a:fld id="{E760DA02-A3F6-4651-B832-5626516114A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College at Brockport                             Army ROTC                                       (585) </a:t>
            </a:r>
            <a:r>
              <a:rPr lang="en-US" dirty="0" smtClean="0"/>
              <a:t>395-2769</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6E79FD54-1E7C-4931-A7E5-687E247C04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College at Brockport                             Army ROTC                                       (585) </a:t>
            </a:r>
            <a:r>
              <a:rPr lang="en-US" dirty="0" smtClean="0"/>
              <a:t>395-2769</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67EB45B1-E4F7-406D-A768-43D3E8D18A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College at Brockport                             Army ROTC                                       (585) </a:t>
            </a:r>
            <a:r>
              <a:rPr lang="en-US" dirty="0" smtClean="0"/>
              <a:t>395-2769</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5441787E-EE15-44F5-B104-6BCD61AAE1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smtClean="0"/>
              <a:t>College at Brockport                             Army ROTC                                       (585) 395-2769</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1D410710-6449-452D-BA63-D59AA0A010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College at Brockport                             Army ROTC                                       (585) </a:t>
            </a:r>
            <a:r>
              <a:rPr lang="en-US" dirty="0" smtClean="0"/>
              <a:t>395-2769</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6BC016A1-5807-4526-8B6B-1D15F449D7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College at Brockport                             Army ROTC                                       (585) </a:t>
            </a:r>
            <a:r>
              <a:rPr lang="en-US" dirty="0" smtClean="0"/>
              <a:t>395-2769</a:t>
            </a: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EB2E91CE-72B8-42AB-AFD1-A0DC4477E0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dirty="0"/>
              <a:t>College at Brockport                             Army ROTC                                       (585) </a:t>
            </a:r>
            <a:r>
              <a:rPr lang="en-US" dirty="0" smtClean="0"/>
              <a:t>395-2769</a:t>
            </a:r>
            <a:endParaRPr lang="en-US" dirty="0"/>
          </a:p>
        </p:txBody>
      </p:sp>
      <p:sp>
        <p:nvSpPr>
          <p:cNvPr id="9" name="Rectangle 13"/>
          <p:cNvSpPr>
            <a:spLocks noGrp="1" noChangeArrowheads="1"/>
          </p:cNvSpPr>
          <p:nvPr>
            <p:ph type="sldNum" sz="quarter" idx="12"/>
          </p:nvPr>
        </p:nvSpPr>
        <p:spPr>
          <a:ln/>
        </p:spPr>
        <p:txBody>
          <a:bodyPr/>
          <a:lstStyle>
            <a:lvl1pPr>
              <a:defRPr/>
            </a:lvl1pPr>
          </a:lstStyle>
          <a:p>
            <a:pPr>
              <a:defRPr/>
            </a:pPr>
            <a:fld id="{9854ABC0-E3B7-4190-875B-F1C8B3FF82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dirty="0"/>
              <a:t>College at Brockport                             Army ROTC                                       (585) </a:t>
            </a:r>
            <a:r>
              <a:rPr lang="en-US" dirty="0" smtClean="0"/>
              <a:t>395-2769</a:t>
            </a:r>
            <a:endParaRPr lang="en-US" dirty="0"/>
          </a:p>
        </p:txBody>
      </p:sp>
      <p:sp>
        <p:nvSpPr>
          <p:cNvPr id="5" name="Rectangle 13"/>
          <p:cNvSpPr>
            <a:spLocks noGrp="1" noChangeArrowheads="1"/>
          </p:cNvSpPr>
          <p:nvPr>
            <p:ph type="sldNum" sz="quarter" idx="12"/>
          </p:nvPr>
        </p:nvSpPr>
        <p:spPr>
          <a:ln/>
        </p:spPr>
        <p:txBody>
          <a:bodyPr/>
          <a:lstStyle>
            <a:lvl1pPr>
              <a:defRPr/>
            </a:lvl1pPr>
          </a:lstStyle>
          <a:p>
            <a:pPr>
              <a:defRPr/>
            </a:pPr>
            <a:fld id="{3706D6B4-3AE4-410E-801C-4C96C11EB4F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US" dirty="0"/>
              <a:t>College at Brockport                             Army ROTC                                       (585) </a:t>
            </a:r>
            <a:r>
              <a:rPr lang="en-US" dirty="0" smtClean="0"/>
              <a:t>395-2769</a:t>
            </a:r>
            <a:endParaRPr lang="en-US" dirty="0"/>
          </a:p>
        </p:txBody>
      </p:sp>
      <p:sp>
        <p:nvSpPr>
          <p:cNvPr id="4" name="Rectangle 13"/>
          <p:cNvSpPr>
            <a:spLocks noGrp="1" noChangeArrowheads="1"/>
          </p:cNvSpPr>
          <p:nvPr>
            <p:ph type="sldNum" sz="quarter" idx="12"/>
          </p:nvPr>
        </p:nvSpPr>
        <p:spPr>
          <a:ln/>
        </p:spPr>
        <p:txBody>
          <a:bodyPr/>
          <a:lstStyle>
            <a:lvl1pPr>
              <a:defRPr/>
            </a:lvl1pPr>
          </a:lstStyle>
          <a:p>
            <a:pPr>
              <a:defRPr/>
            </a:pPr>
            <a:fld id="{34CB7978-9D0D-4C16-81B4-51574973DC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College at Brockport                             Army ROTC                                       (585) </a:t>
            </a:r>
            <a:r>
              <a:rPr lang="en-US" dirty="0" smtClean="0"/>
              <a:t>395-2769</a:t>
            </a: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B1C4D8E8-0289-4803-A995-E2E7630B38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College at Brockport                             Army ROTC                                       (585) </a:t>
            </a:r>
            <a:r>
              <a:rPr lang="en-US" dirty="0" smtClean="0"/>
              <a:t>395-2769</a:t>
            </a: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B2ECB885-45D6-4864-8786-1B30C0FC3D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4" name="Group 3"/>
            <p:cNvGrpSpPr>
              <a:grpSpLocks/>
            </p:cNvGrpSpPr>
            <p:nvPr userDrawn="1"/>
          </p:nvGrpSpPr>
          <p:grpSpPr bwMode="auto">
            <a:xfrm>
              <a:off x="0" y="0"/>
              <a:ext cx="2016" cy="4320"/>
              <a:chOff x="0" y="0"/>
              <a:chExt cx="2016" cy="4320"/>
            </a:xfrm>
          </p:grpSpPr>
          <p:sp>
            <p:nvSpPr>
              <p:cNvPr id="185348"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5349"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US"/>
              </a:p>
            </p:txBody>
          </p:sp>
        </p:grpSp>
        <p:grpSp>
          <p:nvGrpSpPr>
            <p:cNvPr id="1035" name="Group 6"/>
            <p:cNvGrpSpPr>
              <a:grpSpLocks/>
            </p:cNvGrpSpPr>
            <p:nvPr/>
          </p:nvGrpSpPr>
          <p:grpSpPr bwMode="auto">
            <a:xfrm>
              <a:off x="144" y="1248"/>
              <a:ext cx="4656" cy="201"/>
              <a:chOff x="144" y="1248"/>
              <a:chExt cx="4656" cy="201"/>
            </a:xfrm>
          </p:grpSpPr>
          <p:sp>
            <p:nvSpPr>
              <p:cNvPr id="185351"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185352"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55"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smtClean="0"/>
            </a:lvl1pPr>
          </a:lstStyle>
          <a:p>
            <a:pPr>
              <a:defRPr/>
            </a:pPr>
            <a:r>
              <a:rPr lang="en-US" dirty="0" smtClean="0"/>
              <a:t>rotc@brockport.edu</a:t>
            </a:r>
            <a:endParaRPr lang="en-US" dirty="0"/>
          </a:p>
        </p:txBody>
      </p:sp>
      <p:sp>
        <p:nvSpPr>
          <p:cNvPr id="185356"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r>
              <a:rPr lang="en-US" dirty="0"/>
              <a:t>College at Brockport                             Army ROTC                                       (585) </a:t>
            </a:r>
            <a:r>
              <a:rPr lang="en-US" dirty="0" smtClean="0"/>
              <a:t>395-2769</a:t>
            </a:r>
            <a:endParaRPr lang="en-US" dirty="0"/>
          </a:p>
        </p:txBody>
      </p:sp>
      <p:sp>
        <p:nvSpPr>
          <p:cNvPr id="185357"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smtClean="0">
                <a:solidFill>
                  <a:schemeClr val="bg1"/>
                </a:solidFill>
              </a:defRPr>
            </a:lvl1pPr>
          </a:lstStyle>
          <a:p>
            <a:pPr>
              <a:defRPr/>
            </a:pPr>
            <a:fld id="{62E6F867-5B52-4018-B097-82B019C171F0}" type="slidenum">
              <a:rPr lang="en-US"/>
              <a:pPr>
                <a:defRPr/>
              </a:pPr>
              <a:t>‹#›</a:t>
            </a:fld>
            <a:endParaRPr lang="en-US"/>
          </a:p>
        </p:txBody>
      </p:sp>
      <p:pic>
        <p:nvPicPr>
          <p:cNvPr id="1032" name="Picture 14" descr="shield"/>
          <p:cNvPicPr>
            <a:picLocks noChangeAspect="1" noChangeArrowheads="1"/>
          </p:cNvPicPr>
          <p:nvPr userDrawn="1"/>
        </p:nvPicPr>
        <p:blipFill>
          <a:blip r:embed="rId14" cstate="print"/>
          <a:srcRect/>
          <a:stretch>
            <a:fillRect/>
          </a:stretch>
        </p:blipFill>
        <p:spPr bwMode="auto">
          <a:xfrm>
            <a:off x="8153400" y="152400"/>
            <a:ext cx="828675" cy="1219200"/>
          </a:xfrm>
          <a:prstGeom prst="rect">
            <a:avLst/>
          </a:prstGeom>
          <a:noFill/>
          <a:ln w="9525">
            <a:noFill/>
            <a:miter lim="800000"/>
            <a:headEnd/>
            <a:tailEnd/>
          </a:ln>
        </p:spPr>
      </p:pic>
      <p:pic>
        <p:nvPicPr>
          <p:cNvPr id="1033" name="Picture 15" descr="shield"/>
          <p:cNvPicPr>
            <a:picLocks noChangeAspect="1" noChangeArrowheads="1"/>
          </p:cNvPicPr>
          <p:nvPr userDrawn="1"/>
        </p:nvPicPr>
        <p:blipFill>
          <a:blip r:embed="rId14" cstate="print"/>
          <a:srcRect/>
          <a:stretch>
            <a:fillRect/>
          </a:stretch>
        </p:blipFill>
        <p:spPr bwMode="auto">
          <a:xfrm>
            <a:off x="152400" y="152400"/>
            <a:ext cx="828675"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6"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sldNum="0" hd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685800" y="3352800"/>
            <a:ext cx="7772400" cy="1470025"/>
          </a:xfrm>
        </p:spPr>
        <p:txBody>
          <a:bodyPr/>
          <a:lstStyle/>
          <a:p>
            <a:pPr eaLnBrk="1" hangingPunct="1"/>
            <a:r>
              <a:rPr lang="en-US" sz="2800" smtClean="0"/>
              <a:t>College at Brockport</a:t>
            </a:r>
            <a:r>
              <a:rPr lang="en-US" smtClean="0"/>
              <a:t/>
            </a:r>
            <a:br>
              <a:rPr lang="en-US" smtClean="0"/>
            </a:br>
            <a:r>
              <a:rPr lang="en-US" smtClean="0"/>
              <a:t>ARMY ROTC</a:t>
            </a:r>
          </a:p>
        </p:txBody>
      </p:sp>
      <p:grpSp>
        <p:nvGrpSpPr>
          <p:cNvPr id="3076" name="Group 12"/>
          <p:cNvGrpSpPr>
            <a:grpSpLocks/>
          </p:cNvGrpSpPr>
          <p:nvPr/>
        </p:nvGrpSpPr>
        <p:grpSpPr bwMode="auto">
          <a:xfrm>
            <a:off x="3962400" y="914400"/>
            <a:ext cx="1447800" cy="1981200"/>
            <a:chOff x="2592" y="2640"/>
            <a:chExt cx="1008" cy="1500"/>
          </a:xfrm>
        </p:grpSpPr>
        <p:pic>
          <p:nvPicPr>
            <p:cNvPr id="3077" name="Picture 9"/>
            <p:cNvPicPr>
              <a:picLocks noChangeAspect="1" noChangeArrowheads="1"/>
            </p:cNvPicPr>
            <p:nvPr/>
          </p:nvPicPr>
          <p:blipFill>
            <a:blip r:embed="rId3" cstate="print"/>
            <a:srcRect/>
            <a:stretch>
              <a:fillRect/>
            </a:stretch>
          </p:blipFill>
          <p:spPr bwMode="auto">
            <a:xfrm>
              <a:off x="2592" y="2736"/>
              <a:ext cx="923" cy="1404"/>
            </a:xfrm>
            <a:prstGeom prst="rect">
              <a:avLst/>
            </a:prstGeom>
            <a:noFill/>
            <a:ln w="9525">
              <a:noFill/>
              <a:miter lim="800000"/>
              <a:headEnd/>
              <a:tailEnd/>
            </a:ln>
          </p:spPr>
        </p:pic>
        <p:sp>
          <p:nvSpPr>
            <p:cNvPr id="3078" name="Oval 10"/>
            <p:cNvSpPr>
              <a:spLocks noChangeArrowheads="1"/>
            </p:cNvSpPr>
            <p:nvPr/>
          </p:nvSpPr>
          <p:spPr bwMode="auto">
            <a:xfrm>
              <a:off x="3408" y="2640"/>
              <a:ext cx="144" cy="144"/>
            </a:xfrm>
            <a:prstGeom prst="ellipse">
              <a:avLst/>
            </a:prstGeom>
            <a:solidFill>
              <a:schemeClr val="bg1"/>
            </a:solidFill>
            <a:ln w="9525">
              <a:solidFill>
                <a:schemeClr val="bg1"/>
              </a:solidFill>
              <a:round/>
              <a:headEnd/>
              <a:tailEnd/>
            </a:ln>
          </p:spPr>
          <p:txBody>
            <a:bodyPr wrap="none" anchor="ctr"/>
            <a:lstStyle/>
            <a:p>
              <a:endParaRPr lang="en-US"/>
            </a:p>
          </p:txBody>
        </p:sp>
        <p:sp>
          <p:nvSpPr>
            <p:cNvPr id="3079" name="Oval 11"/>
            <p:cNvSpPr>
              <a:spLocks noChangeArrowheads="1"/>
            </p:cNvSpPr>
            <p:nvPr/>
          </p:nvSpPr>
          <p:spPr bwMode="auto">
            <a:xfrm>
              <a:off x="3456" y="3744"/>
              <a:ext cx="144" cy="144"/>
            </a:xfrm>
            <a:prstGeom prst="ellipse">
              <a:avLst/>
            </a:prstGeom>
            <a:solidFill>
              <a:schemeClr val="bg1"/>
            </a:solidFill>
            <a:ln w="9525">
              <a:solidFill>
                <a:schemeClr val="bg1"/>
              </a:solid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dirty="0" smtClean="0"/>
              <a:t>Typical Weekly Cadet Schedule</a:t>
            </a:r>
          </a:p>
        </p:txBody>
      </p:sp>
      <p:sp>
        <p:nvSpPr>
          <p:cNvPr id="6147" name="Rectangle 3"/>
          <p:cNvSpPr>
            <a:spLocks noGrp="1" noChangeArrowheads="1"/>
          </p:cNvSpPr>
          <p:nvPr>
            <p:ph type="body" idx="1"/>
          </p:nvPr>
        </p:nvSpPr>
        <p:spPr/>
        <p:txBody>
          <a:bodyPr/>
          <a:lstStyle/>
          <a:p>
            <a:pPr eaLnBrk="1" hangingPunct="1"/>
            <a:r>
              <a:rPr lang="en-US" dirty="0" smtClean="0"/>
              <a:t>Attend Regular College Classes</a:t>
            </a:r>
          </a:p>
          <a:p>
            <a:pPr eaLnBrk="1" hangingPunct="1"/>
            <a:r>
              <a:rPr lang="en-US" dirty="0" smtClean="0"/>
              <a:t>Attend ROTC Class (1 to 3 Hours)</a:t>
            </a:r>
          </a:p>
          <a:p>
            <a:pPr eaLnBrk="1" hangingPunct="1"/>
            <a:r>
              <a:rPr lang="en-US" dirty="0" smtClean="0"/>
              <a:t>Attend Fitness Training (MWF 6:30-7:30am)</a:t>
            </a:r>
          </a:p>
          <a:p>
            <a:pPr eaLnBrk="1" hangingPunct="1"/>
            <a:r>
              <a:rPr lang="en-US" dirty="0" smtClean="0"/>
              <a:t>Attend ROTC Lab (Thursday 3:30-5:30pm) </a:t>
            </a:r>
          </a:p>
          <a:p>
            <a:pPr eaLnBrk="1" hangingPunct="1"/>
            <a:r>
              <a:rPr lang="en-US" dirty="0" smtClean="0"/>
              <a:t>Participate in Extracurricular clubs, sports, events, etc… (your choice) </a:t>
            </a:r>
          </a:p>
          <a:p>
            <a:pPr eaLnBrk="1" hangingPunct="1"/>
            <a:r>
              <a:rPr lang="en-US" dirty="0" smtClean="0"/>
              <a:t>Field Training Exercise – 1 per semester – 4 days (students receive a pass request for missed classes)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dirty="0" smtClean="0"/>
              <a:t>Typical Training Events</a:t>
            </a:r>
          </a:p>
        </p:txBody>
      </p:sp>
      <p:sp>
        <p:nvSpPr>
          <p:cNvPr id="8195" name="Rectangle 3"/>
          <p:cNvSpPr>
            <a:spLocks noGrp="1" noChangeArrowheads="1"/>
          </p:cNvSpPr>
          <p:nvPr>
            <p:ph type="body" idx="1"/>
          </p:nvPr>
        </p:nvSpPr>
        <p:spPr>
          <a:xfrm>
            <a:off x="838200" y="2362200"/>
            <a:ext cx="7693025" cy="4267200"/>
          </a:xfrm>
        </p:spPr>
        <p:txBody>
          <a:bodyPr/>
          <a:lstStyle/>
          <a:p>
            <a:pPr eaLnBrk="1" hangingPunct="1">
              <a:lnSpc>
                <a:spcPct val="90000"/>
              </a:lnSpc>
            </a:pPr>
            <a:r>
              <a:rPr lang="en-US" dirty="0" smtClean="0"/>
              <a:t>Confidence Courses</a:t>
            </a:r>
          </a:p>
          <a:p>
            <a:pPr eaLnBrk="1" hangingPunct="1">
              <a:lnSpc>
                <a:spcPct val="90000"/>
              </a:lnSpc>
            </a:pPr>
            <a:r>
              <a:rPr lang="en-US" dirty="0" smtClean="0"/>
              <a:t>Situational Training Exercises</a:t>
            </a:r>
          </a:p>
          <a:p>
            <a:pPr eaLnBrk="1" hangingPunct="1">
              <a:lnSpc>
                <a:spcPct val="90000"/>
              </a:lnSpc>
            </a:pPr>
            <a:r>
              <a:rPr lang="en-US" dirty="0" smtClean="0"/>
              <a:t>Land Navigation</a:t>
            </a:r>
          </a:p>
          <a:p>
            <a:pPr eaLnBrk="1" hangingPunct="1">
              <a:lnSpc>
                <a:spcPct val="90000"/>
              </a:lnSpc>
            </a:pPr>
            <a:r>
              <a:rPr lang="en-US" dirty="0" smtClean="0"/>
              <a:t>Combat Water Survival</a:t>
            </a:r>
          </a:p>
          <a:p>
            <a:pPr eaLnBrk="1" hangingPunct="1">
              <a:lnSpc>
                <a:spcPct val="90000"/>
              </a:lnSpc>
            </a:pPr>
            <a:r>
              <a:rPr lang="en-US" dirty="0" smtClean="0"/>
              <a:t>Leadership Reaction Exercises</a:t>
            </a:r>
          </a:p>
          <a:p>
            <a:pPr eaLnBrk="1" hangingPunct="1">
              <a:lnSpc>
                <a:spcPct val="90000"/>
              </a:lnSpc>
            </a:pPr>
            <a:r>
              <a:rPr lang="en-US" dirty="0" smtClean="0"/>
              <a:t>Drill and Ceremony</a:t>
            </a:r>
          </a:p>
          <a:p>
            <a:pPr eaLnBrk="1" hangingPunct="1">
              <a:lnSpc>
                <a:spcPct val="90000"/>
              </a:lnSpc>
            </a:pPr>
            <a:r>
              <a:rPr lang="en-US" dirty="0" smtClean="0"/>
              <a:t>Weapon Familiarization</a:t>
            </a:r>
          </a:p>
          <a:p>
            <a:pPr eaLnBrk="1" hangingPunct="1">
              <a:lnSpc>
                <a:spcPct val="90000"/>
              </a:lnSpc>
            </a:pPr>
            <a:r>
              <a:rPr lang="en-US" dirty="0" smtClean="0"/>
              <a:t>Physical Training</a:t>
            </a:r>
          </a:p>
          <a:p>
            <a:pPr eaLnBrk="1" hangingPunct="1">
              <a:lnSpc>
                <a:spcPct val="90000"/>
              </a:lnSpc>
            </a:pPr>
            <a:r>
              <a:rPr lang="en-US" dirty="0" smtClean="0"/>
              <a:t>Field Training Exercises</a:t>
            </a:r>
          </a:p>
          <a:p>
            <a:pPr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dirty="0" smtClean="0"/>
              <a:t>Other Activities (Voluntary)</a:t>
            </a:r>
          </a:p>
        </p:txBody>
      </p:sp>
      <p:sp>
        <p:nvSpPr>
          <p:cNvPr id="9219" name="Rectangle 3"/>
          <p:cNvSpPr>
            <a:spLocks noGrp="1" noChangeArrowheads="1"/>
          </p:cNvSpPr>
          <p:nvPr>
            <p:ph type="body" idx="1"/>
          </p:nvPr>
        </p:nvSpPr>
        <p:spPr/>
        <p:txBody>
          <a:bodyPr/>
          <a:lstStyle/>
          <a:p>
            <a:pPr eaLnBrk="1" hangingPunct="1"/>
            <a:r>
              <a:rPr lang="en-US" dirty="0" smtClean="0"/>
              <a:t>Color Guard</a:t>
            </a:r>
          </a:p>
          <a:p>
            <a:pPr eaLnBrk="1" hangingPunct="1"/>
            <a:r>
              <a:rPr lang="en-US" dirty="0" smtClean="0"/>
              <a:t>Military Science Club </a:t>
            </a:r>
          </a:p>
          <a:p>
            <a:pPr eaLnBrk="1" hangingPunct="1"/>
            <a:r>
              <a:rPr lang="en-US" dirty="0" smtClean="0"/>
              <a:t>Ranger Challenge</a:t>
            </a:r>
          </a:p>
          <a:p>
            <a:pPr eaLnBrk="1" hangingPunct="1"/>
            <a:r>
              <a:rPr lang="en-US" dirty="0" smtClean="0"/>
              <a:t>Intramural Sports / Clubs</a:t>
            </a:r>
          </a:p>
          <a:p>
            <a:pPr eaLnBrk="1" hangingPunct="1"/>
            <a:r>
              <a:rPr lang="en-US" dirty="0" smtClean="0"/>
              <a:t>Division III Athletics</a:t>
            </a:r>
          </a:p>
          <a:p>
            <a:pPr eaLnBrk="1" hangingPunct="1"/>
            <a:r>
              <a:rPr lang="en-US" dirty="0" smtClean="0"/>
              <a:t>Community and Fine Arts Events</a:t>
            </a:r>
          </a:p>
          <a:p>
            <a:pPr eaLnBrk="1" hangingPunct="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r>
              <a:rPr lang="en-US"/>
              <a:t>Training Pictures</a:t>
            </a:r>
          </a:p>
        </p:txBody>
      </p:sp>
      <p:pic>
        <p:nvPicPr>
          <p:cNvPr id="75779" name="Picture 3" descr="1026070935"/>
          <p:cNvPicPr>
            <a:picLocks noChangeAspect="1" noChangeArrowheads="1"/>
          </p:cNvPicPr>
          <p:nvPr/>
        </p:nvPicPr>
        <p:blipFill>
          <a:blip r:embed="rId3" cstate="print"/>
          <a:srcRect/>
          <a:stretch>
            <a:fillRect/>
          </a:stretch>
        </p:blipFill>
        <p:spPr bwMode="auto">
          <a:xfrm>
            <a:off x="381000" y="2362200"/>
            <a:ext cx="2819400" cy="2114550"/>
          </a:xfrm>
          <a:prstGeom prst="rect">
            <a:avLst/>
          </a:prstGeom>
          <a:noFill/>
        </p:spPr>
      </p:pic>
      <p:pic>
        <p:nvPicPr>
          <p:cNvPr id="75780" name="Picture 4" descr="DSC01666"/>
          <p:cNvPicPr>
            <a:picLocks noChangeAspect="1" noChangeArrowheads="1"/>
          </p:cNvPicPr>
          <p:nvPr/>
        </p:nvPicPr>
        <p:blipFill>
          <a:blip r:embed="rId4" cstate="print"/>
          <a:srcRect/>
          <a:stretch>
            <a:fillRect/>
          </a:stretch>
        </p:blipFill>
        <p:spPr bwMode="auto">
          <a:xfrm>
            <a:off x="3276600" y="2362200"/>
            <a:ext cx="2819400" cy="2114550"/>
          </a:xfrm>
          <a:prstGeom prst="rect">
            <a:avLst/>
          </a:prstGeom>
          <a:noFill/>
        </p:spPr>
      </p:pic>
      <p:pic>
        <p:nvPicPr>
          <p:cNvPr id="75781" name="Picture 5" descr="528439406_n5m4B-L[1]"/>
          <p:cNvPicPr>
            <a:picLocks noChangeAspect="1" noChangeArrowheads="1"/>
          </p:cNvPicPr>
          <p:nvPr/>
        </p:nvPicPr>
        <p:blipFill>
          <a:blip r:embed="rId5" cstate="print"/>
          <a:srcRect/>
          <a:stretch>
            <a:fillRect/>
          </a:stretch>
        </p:blipFill>
        <p:spPr bwMode="auto">
          <a:xfrm>
            <a:off x="6172200" y="2514600"/>
            <a:ext cx="2819400" cy="1958975"/>
          </a:xfrm>
          <a:prstGeom prst="rect">
            <a:avLst/>
          </a:prstGeom>
          <a:noFill/>
        </p:spPr>
      </p:pic>
      <p:pic>
        <p:nvPicPr>
          <p:cNvPr id="75782" name="Picture 6" descr="561791130_RGML2-L[1]"/>
          <p:cNvPicPr>
            <a:picLocks noChangeAspect="1" noChangeArrowheads="1"/>
          </p:cNvPicPr>
          <p:nvPr/>
        </p:nvPicPr>
        <p:blipFill>
          <a:blip r:embed="rId6" cstate="print"/>
          <a:srcRect/>
          <a:stretch>
            <a:fillRect/>
          </a:stretch>
        </p:blipFill>
        <p:spPr bwMode="auto">
          <a:xfrm>
            <a:off x="3048000" y="4572000"/>
            <a:ext cx="3200400" cy="2160588"/>
          </a:xfrm>
          <a:prstGeom prst="rect">
            <a:avLst/>
          </a:prstGeom>
          <a:noFill/>
        </p:spPr>
      </p:pic>
      <p:pic>
        <p:nvPicPr>
          <p:cNvPr id="75783" name="Picture 7" descr="SNC10459"/>
          <p:cNvPicPr>
            <a:picLocks noChangeAspect="1" noChangeArrowheads="1"/>
          </p:cNvPicPr>
          <p:nvPr/>
        </p:nvPicPr>
        <p:blipFill>
          <a:blip r:embed="rId7" cstate="print"/>
          <a:srcRect/>
          <a:stretch>
            <a:fillRect/>
          </a:stretch>
        </p:blipFill>
        <p:spPr bwMode="auto">
          <a:xfrm>
            <a:off x="381000" y="4572000"/>
            <a:ext cx="2514600" cy="1885950"/>
          </a:xfrm>
          <a:prstGeom prst="rect">
            <a:avLst/>
          </a:prstGeom>
          <a:noFill/>
        </p:spPr>
      </p:pic>
      <p:pic>
        <p:nvPicPr>
          <p:cNvPr id="75784" name="Picture 8" descr="DSC02156"/>
          <p:cNvPicPr>
            <a:picLocks noChangeAspect="1" noChangeArrowheads="1"/>
          </p:cNvPicPr>
          <p:nvPr/>
        </p:nvPicPr>
        <p:blipFill>
          <a:blip r:embed="rId8" cstate="print"/>
          <a:srcRect/>
          <a:stretch>
            <a:fillRect/>
          </a:stretch>
        </p:blipFill>
        <p:spPr bwMode="auto">
          <a:xfrm>
            <a:off x="6324600" y="4648200"/>
            <a:ext cx="2667000" cy="20002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r>
              <a:rPr lang="en-US"/>
              <a:t>Training Pictures</a:t>
            </a:r>
          </a:p>
        </p:txBody>
      </p:sp>
      <p:pic>
        <p:nvPicPr>
          <p:cNvPr id="74755" name="Picture 3" descr="DSC01256"/>
          <p:cNvPicPr>
            <a:picLocks noChangeAspect="1" noChangeArrowheads="1"/>
          </p:cNvPicPr>
          <p:nvPr/>
        </p:nvPicPr>
        <p:blipFill>
          <a:blip r:embed="rId3" cstate="print"/>
          <a:srcRect/>
          <a:stretch>
            <a:fillRect/>
          </a:stretch>
        </p:blipFill>
        <p:spPr bwMode="auto">
          <a:xfrm>
            <a:off x="304800" y="2362200"/>
            <a:ext cx="2768600" cy="2076450"/>
          </a:xfrm>
          <a:prstGeom prst="rect">
            <a:avLst/>
          </a:prstGeom>
          <a:noFill/>
        </p:spPr>
      </p:pic>
      <p:pic>
        <p:nvPicPr>
          <p:cNvPr id="74756" name="Picture 4" descr="DSC00035"/>
          <p:cNvPicPr>
            <a:picLocks noChangeAspect="1" noChangeArrowheads="1"/>
          </p:cNvPicPr>
          <p:nvPr/>
        </p:nvPicPr>
        <p:blipFill>
          <a:blip r:embed="rId4" cstate="print"/>
          <a:srcRect/>
          <a:stretch>
            <a:fillRect/>
          </a:stretch>
        </p:blipFill>
        <p:spPr bwMode="auto">
          <a:xfrm>
            <a:off x="6172200" y="2362200"/>
            <a:ext cx="2819400" cy="2114550"/>
          </a:xfrm>
          <a:prstGeom prst="rect">
            <a:avLst/>
          </a:prstGeom>
          <a:noFill/>
        </p:spPr>
      </p:pic>
      <p:pic>
        <p:nvPicPr>
          <p:cNvPr id="74757" name="Picture 5" descr="601291201_8YYNK-L[1]"/>
          <p:cNvPicPr>
            <a:picLocks noChangeAspect="1" noChangeArrowheads="1"/>
          </p:cNvPicPr>
          <p:nvPr/>
        </p:nvPicPr>
        <p:blipFill>
          <a:blip r:embed="rId5" cstate="print"/>
          <a:srcRect/>
          <a:stretch>
            <a:fillRect/>
          </a:stretch>
        </p:blipFill>
        <p:spPr bwMode="auto">
          <a:xfrm>
            <a:off x="3200400" y="2362200"/>
            <a:ext cx="2895600" cy="2120900"/>
          </a:xfrm>
          <a:prstGeom prst="rect">
            <a:avLst/>
          </a:prstGeom>
          <a:noFill/>
        </p:spPr>
      </p:pic>
      <p:pic>
        <p:nvPicPr>
          <p:cNvPr id="74758" name="Picture 6" descr="601295342_bSGqp-L[1]"/>
          <p:cNvPicPr>
            <a:picLocks noChangeAspect="1" noChangeArrowheads="1"/>
          </p:cNvPicPr>
          <p:nvPr/>
        </p:nvPicPr>
        <p:blipFill>
          <a:blip r:embed="rId6" cstate="print"/>
          <a:srcRect/>
          <a:stretch>
            <a:fillRect/>
          </a:stretch>
        </p:blipFill>
        <p:spPr bwMode="auto">
          <a:xfrm>
            <a:off x="2590800" y="4572000"/>
            <a:ext cx="4114800" cy="21812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Grp="1" noChangeArrowheads="1"/>
          </p:cNvSpPr>
          <p:nvPr>
            <p:ph type="title"/>
          </p:nvPr>
        </p:nvSpPr>
        <p:spPr/>
        <p:txBody>
          <a:bodyPr/>
          <a:lstStyle/>
          <a:p>
            <a:r>
              <a:rPr lang="en-US"/>
              <a:t>Training Pictures</a:t>
            </a:r>
          </a:p>
        </p:txBody>
      </p:sp>
      <p:pic>
        <p:nvPicPr>
          <p:cNvPr id="72707" name="Picture 3" descr="528371231_7Ffod-L[1]"/>
          <p:cNvPicPr>
            <a:picLocks noChangeAspect="1" noChangeArrowheads="1"/>
          </p:cNvPicPr>
          <p:nvPr/>
        </p:nvPicPr>
        <p:blipFill>
          <a:blip r:embed="rId3" cstate="print"/>
          <a:srcRect/>
          <a:stretch>
            <a:fillRect/>
          </a:stretch>
        </p:blipFill>
        <p:spPr bwMode="auto">
          <a:xfrm>
            <a:off x="2971800" y="3886200"/>
            <a:ext cx="1905000" cy="2857500"/>
          </a:xfrm>
          <a:prstGeom prst="rect">
            <a:avLst/>
          </a:prstGeom>
          <a:noFill/>
        </p:spPr>
      </p:pic>
      <p:pic>
        <p:nvPicPr>
          <p:cNvPr id="72708" name="Picture 4" descr="528437721_iVX8t-L[1]"/>
          <p:cNvPicPr>
            <a:picLocks noChangeAspect="1" noChangeArrowheads="1"/>
          </p:cNvPicPr>
          <p:nvPr/>
        </p:nvPicPr>
        <p:blipFill>
          <a:blip r:embed="rId4" cstate="print"/>
          <a:srcRect/>
          <a:stretch>
            <a:fillRect/>
          </a:stretch>
        </p:blipFill>
        <p:spPr bwMode="auto">
          <a:xfrm>
            <a:off x="7010400" y="3733800"/>
            <a:ext cx="1981200" cy="2971800"/>
          </a:xfrm>
          <a:prstGeom prst="rect">
            <a:avLst/>
          </a:prstGeom>
          <a:noFill/>
        </p:spPr>
      </p:pic>
      <p:pic>
        <p:nvPicPr>
          <p:cNvPr id="72709" name="Picture 5" descr="528371489_oyuYM-L[1]"/>
          <p:cNvPicPr>
            <a:picLocks noChangeAspect="1" noChangeArrowheads="1"/>
          </p:cNvPicPr>
          <p:nvPr/>
        </p:nvPicPr>
        <p:blipFill>
          <a:blip r:embed="rId5" cstate="print"/>
          <a:srcRect/>
          <a:stretch>
            <a:fillRect/>
          </a:stretch>
        </p:blipFill>
        <p:spPr bwMode="auto">
          <a:xfrm>
            <a:off x="838200" y="2362200"/>
            <a:ext cx="2057400" cy="3086100"/>
          </a:xfrm>
          <a:prstGeom prst="rect">
            <a:avLst/>
          </a:prstGeom>
          <a:noFill/>
        </p:spPr>
      </p:pic>
      <p:pic>
        <p:nvPicPr>
          <p:cNvPr id="72710" name="Picture 6" descr="528437613_RxLvc-L[1]"/>
          <p:cNvPicPr>
            <a:picLocks noChangeAspect="1" noChangeArrowheads="1"/>
          </p:cNvPicPr>
          <p:nvPr/>
        </p:nvPicPr>
        <p:blipFill>
          <a:blip r:embed="rId6" cstate="print"/>
          <a:srcRect/>
          <a:stretch>
            <a:fillRect/>
          </a:stretch>
        </p:blipFill>
        <p:spPr bwMode="auto">
          <a:xfrm>
            <a:off x="4953000" y="2362200"/>
            <a:ext cx="1981200" cy="2971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dirty="0" smtClean="0"/>
              <a:t>Helpful Links for more information</a:t>
            </a:r>
          </a:p>
        </p:txBody>
      </p:sp>
      <p:sp>
        <p:nvSpPr>
          <p:cNvPr id="9219" name="Rectangle 3"/>
          <p:cNvSpPr>
            <a:spLocks noGrp="1" noChangeArrowheads="1"/>
          </p:cNvSpPr>
          <p:nvPr>
            <p:ph type="body" idx="1"/>
          </p:nvPr>
        </p:nvSpPr>
        <p:spPr/>
        <p:txBody>
          <a:bodyPr/>
          <a:lstStyle/>
          <a:p>
            <a:pPr eaLnBrk="1" hangingPunct="1"/>
            <a:r>
              <a:rPr lang="en-US" dirty="0" smtClean="0"/>
              <a:t>http://www.brockport.edu</a:t>
            </a:r>
          </a:p>
          <a:p>
            <a:pPr eaLnBrk="1" hangingPunct="1"/>
            <a:r>
              <a:rPr lang="en-US" dirty="0" smtClean="0"/>
              <a:t>http://www.brockport.edu/armyrotc</a:t>
            </a:r>
          </a:p>
          <a:p>
            <a:pPr eaLnBrk="1" hangingPunct="1"/>
            <a:r>
              <a:rPr lang="en-US" dirty="0" smtClean="0"/>
              <a:t> http://www.goarmy.com/rotc/high-school-students/four-year-scholarship.html</a:t>
            </a:r>
          </a:p>
          <a:p>
            <a:pPr eaLnBrk="1" hangingPunct="1"/>
            <a:r>
              <a:rPr lang="en-US" dirty="0" smtClean="0"/>
              <a:t>http://www.rotc.usaac.army.mil/</a:t>
            </a:r>
          </a:p>
          <a:p>
            <a:pPr eaLnBrk="1" hangingPunct="1"/>
            <a:r>
              <a:rPr lang="en-US" dirty="0" smtClean="0"/>
              <a:t>http://www.brockport.edu/admissions</a:t>
            </a:r>
          </a:p>
          <a:p>
            <a:pPr eaLnBrk="1" hangingPunct="1"/>
            <a:r>
              <a:rPr lang="en-US" dirty="0" smtClean="0"/>
              <a:t>http://www.leaderstrainingcourse.com</a:t>
            </a:r>
          </a:p>
          <a:p>
            <a:pPr eaLnBrk="1" hangingPunct="1"/>
            <a:r>
              <a:rPr lang="en-US" dirty="0" smtClean="0"/>
              <a:t>http://dmna.state.ny.us/index.php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ctrTitle"/>
          </p:nvPr>
        </p:nvSpPr>
        <p:spPr>
          <a:xfrm>
            <a:off x="685800" y="3101975"/>
            <a:ext cx="7772400" cy="1470025"/>
          </a:xfrm>
        </p:spPr>
        <p:txBody>
          <a:bodyPr/>
          <a:lstStyle/>
          <a:p>
            <a:pPr eaLnBrk="1" hangingPunct="1"/>
            <a:r>
              <a:rPr lang="en-US" dirty="0" smtClean="0"/>
              <a:t>Questions?</a:t>
            </a:r>
          </a:p>
        </p:txBody>
      </p:sp>
      <p:grpSp>
        <p:nvGrpSpPr>
          <p:cNvPr id="12291" name="Group 9"/>
          <p:cNvGrpSpPr>
            <a:grpSpLocks/>
          </p:cNvGrpSpPr>
          <p:nvPr/>
        </p:nvGrpSpPr>
        <p:grpSpPr bwMode="auto">
          <a:xfrm>
            <a:off x="3886200" y="914400"/>
            <a:ext cx="1447800" cy="1981200"/>
            <a:chOff x="2592" y="2640"/>
            <a:chExt cx="1008" cy="1500"/>
          </a:xfrm>
        </p:grpSpPr>
        <p:pic>
          <p:nvPicPr>
            <p:cNvPr id="12292" name="Picture 10"/>
            <p:cNvPicPr>
              <a:picLocks noChangeAspect="1" noChangeArrowheads="1"/>
            </p:cNvPicPr>
            <p:nvPr/>
          </p:nvPicPr>
          <p:blipFill>
            <a:blip r:embed="rId3" cstate="print"/>
            <a:srcRect/>
            <a:stretch>
              <a:fillRect/>
            </a:stretch>
          </p:blipFill>
          <p:spPr bwMode="auto">
            <a:xfrm>
              <a:off x="2592" y="2736"/>
              <a:ext cx="923" cy="1404"/>
            </a:xfrm>
            <a:prstGeom prst="rect">
              <a:avLst/>
            </a:prstGeom>
            <a:noFill/>
            <a:ln w="9525">
              <a:noFill/>
              <a:miter lim="800000"/>
              <a:headEnd/>
              <a:tailEnd/>
            </a:ln>
          </p:spPr>
        </p:pic>
        <p:sp>
          <p:nvSpPr>
            <p:cNvPr id="12293" name="Oval 11"/>
            <p:cNvSpPr>
              <a:spLocks noChangeArrowheads="1"/>
            </p:cNvSpPr>
            <p:nvPr/>
          </p:nvSpPr>
          <p:spPr bwMode="auto">
            <a:xfrm>
              <a:off x="3408" y="2640"/>
              <a:ext cx="144" cy="144"/>
            </a:xfrm>
            <a:prstGeom prst="ellipse">
              <a:avLst/>
            </a:prstGeom>
            <a:solidFill>
              <a:schemeClr val="bg1"/>
            </a:solidFill>
            <a:ln w="9525">
              <a:solidFill>
                <a:schemeClr val="bg1"/>
              </a:solidFill>
              <a:round/>
              <a:headEnd/>
              <a:tailEnd/>
            </a:ln>
          </p:spPr>
          <p:txBody>
            <a:bodyPr wrap="none" anchor="ctr"/>
            <a:lstStyle/>
            <a:p>
              <a:endParaRPr lang="en-US"/>
            </a:p>
          </p:txBody>
        </p:sp>
        <p:sp>
          <p:nvSpPr>
            <p:cNvPr id="12294" name="Oval 12"/>
            <p:cNvSpPr>
              <a:spLocks noChangeArrowheads="1"/>
            </p:cNvSpPr>
            <p:nvPr/>
          </p:nvSpPr>
          <p:spPr bwMode="auto">
            <a:xfrm>
              <a:off x="3456" y="3744"/>
              <a:ext cx="144" cy="144"/>
            </a:xfrm>
            <a:prstGeom prst="ellipse">
              <a:avLst/>
            </a:prstGeom>
            <a:solidFill>
              <a:schemeClr val="bg1"/>
            </a:solidFill>
            <a:ln w="9525">
              <a:solidFill>
                <a:schemeClr val="bg1"/>
              </a:solidFill>
              <a:round/>
              <a:headEnd/>
              <a:tailEnd/>
            </a:ln>
          </p:spPr>
          <p:txBody>
            <a:bodyPr wrap="none" anchor="ctr"/>
            <a:lstStyle/>
            <a:p>
              <a:endParaRPr lang="en-US"/>
            </a:p>
          </p:txBody>
        </p:sp>
      </p:grpSp>
      <p:sp>
        <p:nvSpPr>
          <p:cNvPr id="7" name="Rectangle 6"/>
          <p:cNvSpPr/>
          <p:nvPr/>
        </p:nvSpPr>
        <p:spPr>
          <a:xfrm>
            <a:off x="1981200" y="5486400"/>
            <a:ext cx="5299656" cy="1200329"/>
          </a:xfrm>
          <a:prstGeom prst="rect">
            <a:avLst/>
          </a:prstGeom>
        </p:spPr>
        <p:txBody>
          <a:bodyPr wrap="square">
            <a:spAutoFit/>
          </a:bodyPr>
          <a:lstStyle/>
          <a:p>
            <a:r>
              <a:rPr lang="en-US" sz="2400" b="1" dirty="0" smtClean="0"/>
              <a:t>http://www.brockport.edu/armyrotc</a:t>
            </a:r>
          </a:p>
          <a:p>
            <a:r>
              <a:rPr lang="en-US" sz="2400" b="1" dirty="0" smtClean="0"/>
              <a:t>dfletche@brockport.edu</a:t>
            </a:r>
          </a:p>
          <a:p>
            <a:r>
              <a:rPr lang="en-US" sz="2400" b="1" dirty="0" smtClean="0"/>
              <a:t>(585) 395-2769</a:t>
            </a:r>
            <a:endParaRPr lang="en-US" sz="24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p>
            <a:r>
              <a:rPr lang="en-US" dirty="0"/>
              <a:t>College at Brockport                             Army ROTC                                       (585) </a:t>
            </a:r>
            <a:r>
              <a:rPr lang="en-US" dirty="0" smtClean="0"/>
              <a:t>395-2769</a:t>
            </a:r>
            <a:endParaRPr lang="en-US" dirty="0"/>
          </a:p>
        </p:txBody>
      </p:sp>
      <p:sp>
        <p:nvSpPr>
          <p:cNvPr id="4099" name="AutoShape 2"/>
          <p:cNvSpPr>
            <a:spLocks noGrp="1" noChangeArrowheads="1"/>
          </p:cNvSpPr>
          <p:nvPr>
            <p:ph type="title"/>
          </p:nvPr>
        </p:nvSpPr>
        <p:spPr/>
        <p:txBody>
          <a:bodyPr/>
          <a:lstStyle/>
          <a:p>
            <a:pPr eaLnBrk="1" hangingPunct="1"/>
            <a:r>
              <a:rPr lang="en-US" dirty="0" smtClean="0"/>
              <a:t>What is ROTC?</a:t>
            </a:r>
          </a:p>
        </p:txBody>
      </p:sp>
      <p:sp>
        <p:nvSpPr>
          <p:cNvPr id="4100" name="Rectangle 3"/>
          <p:cNvSpPr>
            <a:spLocks noGrp="1" noChangeArrowheads="1"/>
          </p:cNvSpPr>
          <p:nvPr>
            <p:ph type="body" idx="1"/>
          </p:nvPr>
        </p:nvSpPr>
        <p:spPr>
          <a:xfrm>
            <a:off x="838200" y="2244435"/>
            <a:ext cx="8305800" cy="3724275"/>
          </a:xfrm>
        </p:spPr>
        <p:txBody>
          <a:bodyPr/>
          <a:lstStyle/>
          <a:p>
            <a:pPr eaLnBrk="1" hangingPunct="1"/>
            <a:r>
              <a:rPr lang="en-US" sz="2400" dirty="0" smtClean="0"/>
              <a:t>Army ROTC (Reserve Officers' Training Corps) is one of the best leadership courses in the country and is part of your college curriculum. </a:t>
            </a:r>
          </a:p>
          <a:p>
            <a:pPr eaLnBrk="1" hangingPunct="1"/>
            <a:r>
              <a:rPr lang="en-US" sz="2400" dirty="0" smtClean="0"/>
              <a:t>During classes, leadership labs, physical training and field training exercises, you will learn first hand what it takes to lead others and conduct missions as an Officer in the United States Army. </a:t>
            </a:r>
          </a:p>
          <a:p>
            <a:pPr eaLnBrk="1" hangingPunct="1"/>
            <a:r>
              <a:rPr lang="en-US" sz="2400" dirty="0" smtClean="0"/>
              <a:t>Upon graduation from ROTC, you will earn a commission as a Second Lieutenant and serve in the Active Army, Army Reserve or Army National Guard.</a:t>
            </a:r>
          </a:p>
          <a:p>
            <a:pPr eaLnBrk="1" hangingPunct="1">
              <a:buNone/>
            </a:pPr>
            <a:endParaRPr lang="en-US" sz="2400" dirty="0" smtClean="0"/>
          </a:p>
          <a:p>
            <a:pPr eaLnBrk="1" hangingPunct="1"/>
            <a:endParaRPr lang="en-US" sz="2400" dirty="0" smtClean="0"/>
          </a:p>
          <a:p>
            <a:pPr lvl="1" eaLnBrk="1" hangingPunct="1"/>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p>
            <a:r>
              <a:rPr lang="en-US" dirty="0"/>
              <a:t>College at Brockport                             Army ROTC                                       (585) </a:t>
            </a:r>
            <a:r>
              <a:rPr lang="en-US" dirty="0" smtClean="0"/>
              <a:t>395-2769</a:t>
            </a:r>
            <a:endParaRPr lang="en-US" dirty="0"/>
          </a:p>
        </p:txBody>
      </p:sp>
      <p:sp>
        <p:nvSpPr>
          <p:cNvPr id="5123" name="AutoShape 2"/>
          <p:cNvSpPr>
            <a:spLocks noGrp="1" noChangeArrowheads="1"/>
          </p:cNvSpPr>
          <p:nvPr>
            <p:ph type="title"/>
          </p:nvPr>
        </p:nvSpPr>
        <p:spPr/>
        <p:txBody>
          <a:bodyPr/>
          <a:lstStyle/>
          <a:p>
            <a:pPr eaLnBrk="1" hangingPunct="1"/>
            <a:r>
              <a:rPr lang="en-US" smtClean="0"/>
              <a:t>What do Cadets learn?</a:t>
            </a:r>
          </a:p>
        </p:txBody>
      </p:sp>
      <p:sp>
        <p:nvSpPr>
          <p:cNvPr id="5124" name="Rectangle 3"/>
          <p:cNvSpPr>
            <a:spLocks noGrp="1" noChangeArrowheads="1"/>
          </p:cNvSpPr>
          <p:nvPr>
            <p:ph type="body" idx="1"/>
          </p:nvPr>
        </p:nvSpPr>
        <p:spPr/>
        <p:txBody>
          <a:bodyPr/>
          <a:lstStyle/>
          <a:p>
            <a:pPr eaLnBrk="1" hangingPunct="1">
              <a:lnSpc>
                <a:spcPct val="90000"/>
              </a:lnSpc>
            </a:pPr>
            <a:r>
              <a:rPr lang="en-US" sz="2400" dirty="0" smtClean="0"/>
              <a:t>Leadership Skills 			</a:t>
            </a:r>
          </a:p>
          <a:p>
            <a:pPr eaLnBrk="1" hangingPunct="1">
              <a:lnSpc>
                <a:spcPct val="90000"/>
              </a:lnSpc>
            </a:pPr>
            <a:r>
              <a:rPr lang="en-US" sz="2400" dirty="0" smtClean="0"/>
              <a:t>Management Skills</a:t>
            </a:r>
          </a:p>
          <a:p>
            <a:pPr eaLnBrk="1" hangingPunct="1">
              <a:lnSpc>
                <a:spcPct val="90000"/>
              </a:lnSpc>
            </a:pPr>
            <a:r>
              <a:rPr lang="en-US" sz="2400" dirty="0" smtClean="0"/>
              <a:t>Effective Communication Skills</a:t>
            </a:r>
          </a:p>
          <a:p>
            <a:pPr eaLnBrk="1" hangingPunct="1">
              <a:lnSpc>
                <a:spcPct val="90000"/>
              </a:lnSpc>
            </a:pPr>
            <a:r>
              <a:rPr lang="en-US" sz="2400" dirty="0" smtClean="0"/>
              <a:t>Critical Thinking Skills</a:t>
            </a:r>
          </a:p>
          <a:p>
            <a:pPr eaLnBrk="1" hangingPunct="1">
              <a:lnSpc>
                <a:spcPct val="90000"/>
              </a:lnSpc>
            </a:pPr>
            <a:r>
              <a:rPr lang="en-US" sz="2400" dirty="0" smtClean="0"/>
              <a:t>Coordination of Group Efforts</a:t>
            </a:r>
          </a:p>
          <a:p>
            <a:pPr eaLnBrk="1" hangingPunct="1">
              <a:lnSpc>
                <a:spcPct val="90000"/>
              </a:lnSpc>
            </a:pPr>
            <a:r>
              <a:rPr lang="en-US" sz="2400" dirty="0" smtClean="0"/>
              <a:t>Organization of Large Projects</a:t>
            </a:r>
          </a:p>
          <a:p>
            <a:pPr eaLnBrk="1" hangingPunct="1">
              <a:lnSpc>
                <a:spcPct val="90000"/>
              </a:lnSpc>
            </a:pPr>
            <a:r>
              <a:rPr lang="en-US" sz="2400" dirty="0" smtClean="0"/>
              <a:t>Moral and Ethical Conduct</a:t>
            </a:r>
          </a:p>
          <a:p>
            <a:pPr eaLnBrk="1" hangingPunct="1">
              <a:lnSpc>
                <a:spcPct val="90000"/>
              </a:lnSpc>
            </a:pPr>
            <a:r>
              <a:rPr lang="en-US" sz="2400" dirty="0" smtClean="0"/>
              <a:t>Skills needed to be an Army Officer</a:t>
            </a:r>
          </a:p>
          <a:p>
            <a:pPr eaLnBrk="1" hangingPunct="1">
              <a:lnSpc>
                <a:spcPct val="90000"/>
              </a:lnSpc>
            </a:pPr>
            <a:r>
              <a:rPr lang="en-US" sz="2400" dirty="0" smtClean="0"/>
              <a:t>Skills desired by civilian employers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p>
            <a:r>
              <a:rPr lang="en-US" dirty="0"/>
              <a:t>College at Brockport                             Army ROTC                                       (585) </a:t>
            </a:r>
            <a:r>
              <a:rPr lang="en-US" dirty="0" smtClean="0"/>
              <a:t>395-2769</a:t>
            </a:r>
            <a:endParaRPr lang="en-US" dirty="0"/>
          </a:p>
        </p:txBody>
      </p:sp>
      <p:sp>
        <p:nvSpPr>
          <p:cNvPr id="6147" name="AutoShape 2"/>
          <p:cNvSpPr>
            <a:spLocks noGrp="1" noChangeArrowheads="1"/>
          </p:cNvSpPr>
          <p:nvPr>
            <p:ph type="title"/>
          </p:nvPr>
        </p:nvSpPr>
        <p:spPr/>
        <p:txBody>
          <a:bodyPr/>
          <a:lstStyle/>
          <a:p>
            <a:pPr eaLnBrk="1" hangingPunct="1"/>
            <a:r>
              <a:rPr lang="en-US" smtClean="0"/>
              <a:t>Scholarship Opportunities</a:t>
            </a:r>
          </a:p>
        </p:txBody>
      </p:sp>
      <p:sp>
        <p:nvSpPr>
          <p:cNvPr id="6148" name="Rectangle 3"/>
          <p:cNvSpPr>
            <a:spLocks noGrp="1" noChangeArrowheads="1"/>
          </p:cNvSpPr>
          <p:nvPr>
            <p:ph type="body" idx="1"/>
          </p:nvPr>
        </p:nvSpPr>
        <p:spPr/>
        <p:txBody>
          <a:bodyPr/>
          <a:lstStyle/>
          <a:p>
            <a:pPr eaLnBrk="1" hangingPunct="1"/>
            <a:r>
              <a:rPr lang="en-US" dirty="0" smtClean="0"/>
              <a:t>2, 3, or 4 year scholarships.</a:t>
            </a:r>
          </a:p>
          <a:p>
            <a:pPr lvl="1" eaLnBrk="1" hangingPunct="1"/>
            <a:r>
              <a:rPr lang="en-US" dirty="0" smtClean="0"/>
              <a:t>Full tuition covered </a:t>
            </a:r>
            <a:r>
              <a:rPr lang="en-US" u="sng" dirty="0" smtClean="0"/>
              <a:t>or</a:t>
            </a:r>
            <a:r>
              <a:rPr lang="en-US" dirty="0" smtClean="0"/>
              <a:t> Full room and board</a:t>
            </a:r>
          </a:p>
          <a:p>
            <a:pPr lvl="1" eaLnBrk="1" hangingPunct="1"/>
            <a:r>
              <a:rPr lang="en-US" dirty="0" smtClean="0"/>
              <a:t>$1200/yr book allowance</a:t>
            </a:r>
          </a:p>
          <a:p>
            <a:pPr lvl="1" eaLnBrk="1" hangingPunct="1"/>
            <a:r>
              <a:rPr lang="en-US" dirty="0" smtClean="0"/>
              <a:t>$350-$500 monthly stipend</a:t>
            </a:r>
          </a:p>
          <a:p>
            <a:pPr lvl="1" eaLnBrk="1" hangingPunct="1"/>
            <a:r>
              <a:rPr lang="en-US" dirty="0" smtClean="0"/>
              <a:t>Service Obligation: </a:t>
            </a:r>
          </a:p>
          <a:p>
            <a:pPr lvl="2" eaLnBrk="1" hangingPunct="1"/>
            <a:r>
              <a:rPr lang="en-US" dirty="0" smtClean="0"/>
              <a:t>If selecting Active duty commitment is 4 years Active, then 4 years Reserve/Guard or 8 years Active </a:t>
            </a:r>
          </a:p>
          <a:p>
            <a:pPr lvl="2" eaLnBrk="1" hangingPunct="1"/>
            <a:r>
              <a:rPr lang="en-US" dirty="0" smtClean="0"/>
              <a:t>If selecting Reserve duty commitment is 8 years Reserve  </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r>
              <a:rPr lang="en-US" dirty="0"/>
              <a:t>College at Brockport                             Army ROTC                                       (585) </a:t>
            </a:r>
            <a:r>
              <a:rPr lang="en-US" dirty="0" smtClean="0"/>
              <a:t>395-2769</a:t>
            </a:r>
            <a:endParaRPr lang="en-US" dirty="0"/>
          </a:p>
        </p:txBody>
      </p:sp>
      <p:sp>
        <p:nvSpPr>
          <p:cNvPr id="7171" name="AutoShape 2"/>
          <p:cNvSpPr>
            <a:spLocks noGrp="1" noChangeArrowheads="1"/>
          </p:cNvSpPr>
          <p:nvPr>
            <p:ph type="title"/>
          </p:nvPr>
        </p:nvSpPr>
        <p:spPr/>
        <p:txBody>
          <a:bodyPr/>
          <a:lstStyle/>
          <a:p>
            <a:pPr eaLnBrk="1" hangingPunct="1"/>
            <a:r>
              <a:rPr lang="en-US" dirty="0" smtClean="0"/>
              <a:t>Scholarship Opportunities</a:t>
            </a:r>
          </a:p>
        </p:txBody>
      </p:sp>
      <p:sp>
        <p:nvSpPr>
          <p:cNvPr id="7172" name="Rectangle 3"/>
          <p:cNvSpPr>
            <a:spLocks noGrp="1" noChangeArrowheads="1"/>
          </p:cNvSpPr>
          <p:nvPr>
            <p:ph type="body" idx="1"/>
          </p:nvPr>
        </p:nvSpPr>
        <p:spPr>
          <a:xfrm>
            <a:off x="838200" y="2362200"/>
            <a:ext cx="7693025" cy="4495800"/>
          </a:xfrm>
        </p:spPr>
        <p:txBody>
          <a:bodyPr/>
          <a:lstStyle/>
          <a:p>
            <a:pPr eaLnBrk="1" hangingPunct="1">
              <a:lnSpc>
                <a:spcPct val="90000"/>
              </a:lnSpc>
            </a:pPr>
            <a:r>
              <a:rPr lang="en-US" dirty="0" smtClean="0"/>
              <a:t>Guaranteed Reserve Force Duty (GRFD):</a:t>
            </a:r>
          </a:p>
          <a:p>
            <a:pPr lvl="1" eaLnBrk="1" hangingPunct="1">
              <a:lnSpc>
                <a:spcPct val="90000"/>
              </a:lnSpc>
            </a:pPr>
            <a:r>
              <a:rPr lang="en-US" dirty="0" smtClean="0"/>
              <a:t>2, 3,year GRFD scholarships:</a:t>
            </a:r>
          </a:p>
          <a:p>
            <a:pPr lvl="1" eaLnBrk="1" hangingPunct="1">
              <a:lnSpc>
                <a:spcPct val="90000"/>
              </a:lnSpc>
            </a:pPr>
            <a:r>
              <a:rPr lang="en-US" dirty="0" smtClean="0"/>
              <a:t>Must join the Army Reserve or National Guard after graduation</a:t>
            </a:r>
          </a:p>
          <a:p>
            <a:pPr lvl="1" eaLnBrk="1" hangingPunct="1">
              <a:lnSpc>
                <a:spcPct val="90000"/>
              </a:lnSpc>
            </a:pPr>
            <a:r>
              <a:rPr lang="en-US" dirty="0" smtClean="0"/>
              <a:t>$1200/yr book allowance</a:t>
            </a:r>
          </a:p>
          <a:p>
            <a:pPr lvl="1" eaLnBrk="1" hangingPunct="1">
              <a:lnSpc>
                <a:spcPct val="90000"/>
              </a:lnSpc>
            </a:pPr>
            <a:r>
              <a:rPr lang="en-US" dirty="0" smtClean="0"/>
              <a:t>$300-$500 monthly stipend</a:t>
            </a:r>
          </a:p>
          <a:p>
            <a:pPr lvl="1" eaLnBrk="1" hangingPunct="1">
              <a:lnSpc>
                <a:spcPct val="90000"/>
              </a:lnSpc>
            </a:pPr>
            <a:r>
              <a:rPr lang="en-US" dirty="0" smtClean="0"/>
              <a:t>Must be part of the </a:t>
            </a:r>
            <a:r>
              <a:rPr lang="en-US" u="sng" dirty="0" smtClean="0"/>
              <a:t>SMP Program</a:t>
            </a:r>
            <a:r>
              <a:rPr lang="en-US" dirty="0" smtClean="0"/>
              <a:t> (next slide)</a:t>
            </a:r>
          </a:p>
          <a:p>
            <a:pPr lvl="2" eaLnBrk="1" hangingPunct="1">
              <a:lnSpc>
                <a:spcPct val="90000"/>
              </a:lnSpc>
            </a:pPr>
            <a:r>
              <a:rPr lang="en-US" dirty="0" smtClean="0"/>
              <a:t>Eligible for GI Bill</a:t>
            </a:r>
          </a:p>
          <a:p>
            <a:pPr lvl="2" eaLnBrk="1" hangingPunct="1">
              <a:lnSpc>
                <a:spcPct val="90000"/>
              </a:lnSpc>
            </a:pPr>
            <a:r>
              <a:rPr lang="en-US" dirty="0" smtClean="0"/>
              <a:t>Tuition Assistance (up to $4500/yr) </a:t>
            </a:r>
          </a:p>
          <a:p>
            <a:pPr lvl="2" eaLnBrk="1" hangingPunct="1">
              <a:lnSpc>
                <a:spcPct val="90000"/>
              </a:lnSpc>
              <a:buFont typeface="Wingdings" pitchFamily="2" charset="2"/>
              <a:buNone/>
            </a:pPr>
            <a:r>
              <a:rPr lang="en-US" dirty="0" smtClean="0"/>
              <a:t>can be combined with a Room and </a:t>
            </a:r>
          </a:p>
          <a:p>
            <a:pPr lvl="2" eaLnBrk="1" hangingPunct="1">
              <a:lnSpc>
                <a:spcPct val="90000"/>
              </a:lnSpc>
              <a:buFont typeface="Wingdings" pitchFamily="2" charset="2"/>
              <a:buNone/>
            </a:pPr>
            <a:r>
              <a:rPr lang="en-US" dirty="0" smtClean="0"/>
              <a:t>Board GRFD Scholarship</a:t>
            </a:r>
          </a:p>
          <a:p>
            <a:pPr lvl="1"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xfrm>
            <a:off x="5791200" y="6400800"/>
            <a:ext cx="2897188" cy="474663"/>
          </a:xfrm>
          <a:noFill/>
        </p:spPr>
        <p:txBody>
          <a:bodyPr/>
          <a:lstStyle/>
          <a:p>
            <a:r>
              <a:rPr lang="en-US" dirty="0"/>
              <a:t>College at Brockport                             Army ROTC                                       (585) </a:t>
            </a:r>
            <a:r>
              <a:rPr lang="en-US" dirty="0" smtClean="0"/>
              <a:t>395-2769</a:t>
            </a:r>
            <a:endParaRPr lang="en-US" dirty="0"/>
          </a:p>
        </p:txBody>
      </p:sp>
      <p:sp>
        <p:nvSpPr>
          <p:cNvPr id="8195" name="AutoShape 2"/>
          <p:cNvSpPr>
            <a:spLocks noGrp="1" noChangeArrowheads="1"/>
          </p:cNvSpPr>
          <p:nvPr>
            <p:ph type="title"/>
          </p:nvPr>
        </p:nvSpPr>
        <p:spPr/>
        <p:txBody>
          <a:bodyPr/>
          <a:lstStyle/>
          <a:p>
            <a:pPr eaLnBrk="1" hangingPunct="1"/>
            <a:r>
              <a:rPr lang="en-US" dirty="0" smtClean="0"/>
              <a:t>Scholarship Opportunities</a:t>
            </a:r>
          </a:p>
        </p:txBody>
      </p:sp>
      <p:graphicFrame>
        <p:nvGraphicFramePr>
          <p:cNvPr id="147614" name="Group 158"/>
          <p:cNvGraphicFramePr>
            <a:graphicFrameLocks noGrp="1"/>
          </p:cNvGraphicFramePr>
          <p:nvPr>
            <p:ph type="tbl" idx="1"/>
          </p:nvPr>
        </p:nvGraphicFramePr>
        <p:xfrm>
          <a:off x="838200" y="2362200"/>
          <a:ext cx="7848600" cy="3552063"/>
        </p:xfrm>
        <a:graphic>
          <a:graphicData uri="http://schemas.openxmlformats.org/drawingml/2006/table">
            <a:tbl>
              <a:tblPr/>
              <a:tblGrid>
                <a:gridCol w="3924300"/>
                <a:gridCol w="3924300"/>
              </a:tblGrid>
              <a:tr h="381000">
                <a:tc grid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Simultaneous Membership Program (SMP)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810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Reserve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National Guard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Basic Training (minimum) ($4,500)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Advanced Individual Training ($4,500+)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Basic Training (minimum) ($4,500)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Advanced Individual Training ($4,500+)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Tuition Assistance (up to $4000/yr)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      Tuition Assistance (up to $4500/yr)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grid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GI Bill w/ Kicker: $700/mo and up to $20,000 bonus based on Job Specialty (individual basis)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65125">
                <a:tc grid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Sergeant (E5) Pay: $265 drill weekend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65125">
                <a:tc grid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Book Allowance: $1200/yr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65125">
                <a:tc grid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Stipend: $300-500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en-US" dirty="0"/>
              <a:t>College at Brockport                             Army ROTC                                       (585) </a:t>
            </a:r>
            <a:r>
              <a:rPr lang="en-US" dirty="0" smtClean="0"/>
              <a:t>395-2769</a:t>
            </a:r>
            <a:endParaRPr lang="en-US" dirty="0"/>
          </a:p>
        </p:txBody>
      </p:sp>
      <p:sp>
        <p:nvSpPr>
          <p:cNvPr id="9219" name="AutoShape 2"/>
          <p:cNvSpPr>
            <a:spLocks noGrp="1" noChangeArrowheads="1"/>
          </p:cNvSpPr>
          <p:nvPr>
            <p:ph type="title"/>
          </p:nvPr>
        </p:nvSpPr>
        <p:spPr/>
        <p:txBody>
          <a:bodyPr/>
          <a:lstStyle/>
          <a:p>
            <a:pPr eaLnBrk="1" hangingPunct="1"/>
            <a:r>
              <a:rPr lang="en-US" smtClean="0"/>
              <a:t>Scholarship Eligibility</a:t>
            </a:r>
          </a:p>
        </p:txBody>
      </p:sp>
      <p:sp>
        <p:nvSpPr>
          <p:cNvPr id="9220" name="Rectangle 3"/>
          <p:cNvSpPr>
            <a:spLocks noGrp="1" noChangeArrowheads="1"/>
          </p:cNvSpPr>
          <p:nvPr>
            <p:ph type="body" idx="1"/>
          </p:nvPr>
        </p:nvSpPr>
        <p:spPr>
          <a:xfrm>
            <a:off x="838200" y="2362200"/>
            <a:ext cx="7693025" cy="4114800"/>
          </a:xfrm>
        </p:spPr>
        <p:txBody>
          <a:bodyPr/>
          <a:lstStyle/>
          <a:p>
            <a:pPr eaLnBrk="1" hangingPunct="1"/>
            <a:r>
              <a:rPr lang="en-US" dirty="0" smtClean="0"/>
              <a:t>US Citizenship</a:t>
            </a:r>
          </a:p>
          <a:p>
            <a:pPr eaLnBrk="1" hangingPunct="1"/>
            <a:r>
              <a:rPr lang="en-US" dirty="0" smtClean="0"/>
              <a:t>Age 18-26 years (up to 31 for Veterans) </a:t>
            </a:r>
          </a:p>
          <a:p>
            <a:pPr lvl="1" eaLnBrk="1" hangingPunct="1"/>
            <a:r>
              <a:rPr lang="en-US" dirty="0" smtClean="0"/>
              <a:t>Cannot be older than 31 by December 31</a:t>
            </a:r>
            <a:r>
              <a:rPr lang="en-US" baseline="30000" dirty="0" smtClean="0"/>
              <a:t>st</a:t>
            </a:r>
            <a:r>
              <a:rPr lang="en-US" dirty="0" smtClean="0"/>
              <a:t> of your graduation and commissioning year without prior military experience</a:t>
            </a:r>
          </a:p>
          <a:p>
            <a:pPr eaLnBrk="1" hangingPunct="1"/>
            <a:r>
              <a:rPr lang="en-US" dirty="0" smtClean="0"/>
              <a:t>Acceptance to the College or University</a:t>
            </a:r>
          </a:p>
          <a:p>
            <a:pPr eaLnBrk="1" hangingPunct="1"/>
            <a:r>
              <a:rPr lang="en-US" dirty="0" smtClean="0"/>
              <a:t>Must meet the Army Physical Fitness and Medical standards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p>
            <a:r>
              <a:rPr lang="en-US" dirty="0"/>
              <a:t>College at Brockport                             Army ROTC                                       (585) </a:t>
            </a:r>
            <a:r>
              <a:rPr lang="en-US" dirty="0" smtClean="0"/>
              <a:t>395-2769</a:t>
            </a:r>
            <a:endParaRPr lang="en-US" dirty="0"/>
          </a:p>
        </p:txBody>
      </p:sp>
      <p:sp>
        <p:nvSpPr>
          <p:cNvPr id="10243" name="AutoShape 2"/>
          <p:cNvSpPr>
            <a:spLocks noGrp="1" noChangeArrowheads="1"/>
          </p:cNvSpPr>
          <p:nvPr>
            <p:ph type="title"/>
          </p:nvPr>
        </p:nvSpPr>
        <p:spPr/>
        <p:txBody>
          <a:bodyPr/>
          <a:lstStyle/>
          <a:p>
            <a:pPr eaLnBrk="1" hangingPunct="1"/>
            <a:r>
              <a:rPr lang="en-US" smtClean="0"/>
              <a:t>ROTC Minor</a:t>
            </a:r>
          </a:p>
        </p:txBody>
      </p:sp>
      <p:sp>
        <p:nvSpPr>
          <p:cNvPr id="10244" name="Rectangle 3"/>
          <p:cNvSpPr>
            <a:spLocks noGrp="1" noChangeArrowheads="1"/>
          </p:cNvSpPr>
          <p:nvPr>
            <p:ph type="body" idx="1"/>
          </p:nvPr>
        </p:nvSpPr>
        <p:spPr/>
        <p:txBody>
          <a:bodyPr/>
          <a:lstStyle/>
          <a:p>
            <a:pPr eaLnBrk="1" hangingPunct="1"/>
            <a:r>
              <a:rPr lang="en-US" dirty="0" smtClean="0"/>
              <a:t>NO military commitment required</a:t>
            </a:r>
          </a:p>
          <a:p>
            <a:pPr eaLnBrk="1" hangingPunct="1"/>
            <a:r>
              <a:rPr lang="en-US" dirty="0" smtClean="0"/>
              <a:t>Total of 5 Military Science classes</a:t>
            </a:r>
          </a:p>
          <a:p>
            <a:pPr eaLnBrk="1" hangingPunct="1"/>
            <a:r>
              <a:rPr lang="en-US" dirty="0" smtClean="0"/>
              <a:t>Ability to experience ROTC training without incurring a military obligation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p>
            <a:r>
              <a:rPr lang="en-US" dirty="0"/>
              <a:t>College at Brockport                             Army ROTC                                       (585) </a:t>
            </a:r>
            <a:r>
              <a:rPr lang="en-US" dirty="0" smtClean="0"/>
              <a:t>395-2769</a:t>
            </a:r>
            <a:endParaRPr lang="en-US" dirty="0"/>
          </a:p>
        </p:txBody>
      </p:sp>
      <p:sp>
        <p:nvSpPr>
          <p:cNvPr id="11267" name="AutoShape 2"/>
          <p:cNvSpPr>
            <a:spLocks noGrp="1" noChangeArrowheads="1"/>
          </p:cNvSpPr>
          <p:nvPr>
            <p:ph type="title"/>
          </p:nvPr>
        </p:nvSpPr>
        <p:spPr/>
        <p:txBody>
          <a:bodyPr/>
          <a:lstStyle/>
          <a:p>
            <a:pPr eaLnBrk="1" hangingPunct="1"/>
            <a:r>
              <a:rPr lang="en-US" smtClean="0"/>
              <a:t>Benefits</a:t>
            </a:r>
          </a:p>
        </p:txBody>
      </p:sp>
      <p:sp>
        <p:nvSpPr>
          <p:cNvPr id="11268" name="Rectangle 3"/>
          <p:cNvSpPr>
            <a:spLocks noGrp="1" noChangeArrowheads="1"/>
          </p:cNvSpPr>
          <p:nvPr>
            <p:ph type="body" idx="1"/>
          </p:nvPr>
        </p:nvSpPr>
        <p:spPr>
          <a:xfrm>
            <a:off x="838200" y="2362200"/>
            <a:ext cx="8153400" cy="3724275"/>
          </a:xfrm>
        </p:spPr>
        <p:txBody>
          <a:bodyPr/>
          <a:lstStyle/>
          <a:p>
            <a:pPr eaLnBrk="1" hangingPunct="1"/>
            <a:r>
              <a:rPr lang="en-US" dirty="0" smtClean="0"/>
              <a:t>World-class leadership training</a:t>
            </a:r>
          </a:p>
          <a:p>
            <a:pPr eaLnBrk="1" hangingPunct="1"/>
            <a:r>
              <a:rPr lang="en-US" dirty="0" smtClean="0"/>
              <a:t>Opportunity to help protect and serve your nation</a:t>
            </a:r>
          </a:p>
          <a:p>
            <a:pPr eaLnBrk="1" hangingPunct="1"/>
            <a:r>
              <a:rPr lang="en-US" dirty="0" smtClean="0"/>
              <a:t>Learn invaluable team-building and decision-making skills</a:t>
            </a:r>
          </a:p>
          <a:p>
            <a:pPr eaLnBrk="1" hangingPunct="1"/>
            <a:r>
              <a:rPr lang="en-US" dirty="0" smtClean="0"/>
              <a:t>Financial assistance with paying for college</a:t>
            </a:r>
          </a:p>
          <a:p>
            <a:pPr eaLnBrk="1" hangingPunct="1"/>
            <a:r>
              <a:rPr lang="en-US" dirty="0" smtClean="0"/>
              <a:t>Military service looks great on a resume</a:t>
            </a:r>
          </a:p>
          <a:p>
            <a:pPr eaLnBrk="1" hangingPunct="1"/>
            <a:r>
              <a:rPr lang="en-US" dirty="0" smtClean="0"/>
              <a:t>Job security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852</TotalTime>
  <Words>680</Words>
  <Application>Microsoft Office PowerPoint</Application>
  <PresentationFormat>On-screen Show (4:3)</PresentationFormat>
  <Paragraphs>130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Capsules</vt:lpstr>
      <vt:lpstr>College at Brockport ARMY ROTC</vt:lpstr>
      <vt:lpstr>What is ROTC?</vt:lpstr>
      <vt:lpstr>What do Cadets learn?</vt:lpstr>
      <vt:lpstr>Scholarship Opportunities</vt:lpstr>
      <vt:lpstr>Scholarship Opportunities</vt:lpstr>
      <vt:lpstr>Scholarship Opportunities</vt:lpstr>
      <vt:lpstr>Scholarship Eligibility</vt:lpstr>
      <vt:lpstr>ROTC Minor</vt:lpstr>
      <vt:lpstr>Benefits</vt:lpstr>
      <vt:lpstr>Typical Weekly Cadet Schedule</vt:lpstr>
      <vt:lpstr>Typical Training Events</vt:lpstr>
      <vt:lpstr>Other Activities (Voluntary)</vt:lpstr>
      <vt:lpstr>Training Pictures</vt:lpstr>
      <vt:lpstr>Training Pictures</vt:lpstr>
      <vt:lpstr>Training Pictures</vt:lpstr>
      <vt:lpstr>Helpful Links for more information</vt:lpstr>
      <vt:lpstr>Questions?</vt:lpstr>
    </vt:vector>
  </TitlesOfParts>
  <Company>ROTC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at Brockport ROTC</dc:title>
  <dc:creator>GBR</dc:creator>
  <cp:lastModifiedBy>student</cp:lastModifiedBy>
  <cp:revision>40</cp:revision>
  <cp:lastPrinted>2016-10-18T17:26:56Z</cp:lastPrinted>
  <dcterms:created xsi:type="dcterms:W3CDTF">2009-06-02T18:44:13Z</dcterms:created>
  <dcterms:modified xsi:type="dcterms:W3CDTF">2016-10-18T17:28:35Z</dcterms:modified>
</cp:coreProperties>
</file>